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3" r:id="rId4"/>
  </p:sldMasterIdLst>
  <p:notesMasterIdLst>
    <p:notesMasterId r:id="rId12"/>
  </p:notesMasterIdLst>
  <p:sldIdLst>
    <p:sldId id="256" r:id="rId5"/>
    <p:sldId id="280" r:id="rId6"/>
    <p:sldId id="282" r:id="rId7"/>
    <p:sldId id="284" r:id="rId8"/>
    <p:sldId id="283" r:id="rId9"/>
    <p:sldId id="285" r:id="rId10"/>
    <p:sldId id="281" r:id="rId11"/>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石井 万里" initials="石井" lastIdx="2" clrIdx="0">
    <p:extLst>
      <p:ext uri="{19B8F6BF-5375-455C-9EA6-DF929625EA0E}">
        <p15:presenceInfo xmlns:p15="http://schemas.microsoft.com/office/powerpoint/2012/main" userId="10ad79d2ba607b1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436" autoAdjust="0"/>
    <p:restoredTop sz="66064" autoAdjust="0"/>
  </p:normalViewPr>
  <p:slideViewPr>
    <p:cSldViewPr snapToGrid="0">
      <p:cViewPr varScale="1">
        <p:scale>
          <a:sx n="40" d="100"/>
          <a:sy n="40" d="100"/>
        </p:scale>
        <p:origin x="14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commentAuthors" Target="commentAuthor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g>
</file>

<file path=ppt/media/image2.jpeg>
</file>

<file path=ppt/media/image3.jpg>
</file>

<file path=ppt/media/image4.jpeg>
</file>

<file path=ppt/media/image5.jpeg>
</file>

<file path=ppt/media/image6.jpeg>
</file>

<file path=ppt/media/image7.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CEF70-03C5-4AA6-B648-57F712DEBE00}" type="datetimeFigureOut">
              <a:rPr kumimoji="1" lang="ja-JP" altLang="en-US" smtClean="0"/>
              <a:t>2022/6/8</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C27942-1BA5-4B4A-8089-5D97E3064660}" type="slidenum">
              <a:rPr kumimoji="1" lang="ja-JP" altLang="en-US" smtClean="0"/>
              <a:t>‹#›</a:t>
            </a:fld>
            <a:endParaRPr kumimoji="1" lang="ja-JP" altLang="en-US"/>
          </a:p>
        </p:txBody>
      </p:sp>
    </p:spTree>
    <p:extLst>
      <p:ext uri="{BB962C8B-B14F-4D97-AF65-F5344CB8AC3E}">
        <p14:creationId xmlns:p14="http://schemas.microsoft.com/office/powerpoint/2010/main" val="88348736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電気通信大学学域</a:t>
            </a:r>
            <a:r>
              <a:rPr kumimoji="1" lang="en-US" altLang="ja-JP" dirty="0"/>
              <a:t>2</a:t>
            </a:r>
            <a:r>
              <a:rPr kumimoji="1" lang="ja-JP" altLang="en-US" dirty="0"/>
              <a:t>年の石井万里と申します。</a:t>
            </a:r>
            <a:endParaRPr kumimoji="1" lang="en-US" altLang="ja-JP" dirty="0"/>
          </a:p>
          <a:p>
            <a:endParaRPr kumimoji="1" lang="en-US" altLang="ja-JP" dirty="0"/>
          </a:p>
          <a:p>
            <a:r>
              <a:rPr kumimoji="1" lang="ja-JP" altLang="en-US" dirty="0"/>
              <a:t>本日は、我々が開発している</a:t>
            </a:r>
            <a:endParaRPr kumimoji="1" lang="en-US" altLang="ja-JP" dirty="0"/>
          </a:p>
          <a:p>
            <a:r>
              <a:rPr kumimoji="1" lang="ja-JP" altLang="en-US" dirty="0"/>
              <a:t>「飲む行為に付加価値を与えるグラス型ディスプレイ」</a:t>
            </a:r>
            <a:endParaRPr kumimoji="1" lang="en-US" altLang="ja-JP" dirty="0"/>
          </a:p>
          <a:p>
            <a:r>
              <a:rPr kumimoji="1" lang="ja-JP" altLang="en-US" dirty="0"/>
              <a:t>について説明させていただきます。</a:t>
            </a:r>
          </a:p>
        </p:txBody>
      </p:sp>
      <p:sp>
        <p:nvSpPr>
          <p:cNvPr id="4" name="スライド番号プレースホルダー 3"/>
          <p:cNvSpPr>
            <a:spLocks noGrp="1"/>
          </p:cNvSpPr>
          <p:nvPr>
            <p:ph type="sldNum" sz="quarter" idx="5"/>
          </p:nvPr>
        </p:nvSpPr>
        <p:spPr/>
        <p:txBody>
          <a:bodyPr/>
          <a:lstStyle/>
          <a:p>
            <a:fld id="{D3C27942-1BA5-4B4A-8089-5D97E3064660}" type="slidenum">
              <a:rPr kumimoji="1" lang="ja-JP" altLang="en-US" smtClean="0"/>
              <a:t>1</a:t>
            </a:fld>
            <a:endParaRPr kumimoji="1" lang="ja-JP" altLang="en-US"/>
          </a:p>
        </p:txBody>
      </p:sp>
    </p:spTree>
    <p:extLst>
      <p:ext uri="{BB962C8B-B14F-4D97-AF65-F5344CB8AC3E}">
        <p14:creationId xmlns:p14="http://schemas.microsoft.com/office/powerpoint/2010/main" val="19357564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私たちは日々様々なものを飲んでいます。</a:t>
            </a:r>
            <a:endParaRPr kumimoji="1" lang="en-US" altLang="ja-JP" dirty="0"/>
          </a:p>
          <a:p>
            <a:endParaRPr kumimoji="1" lang="en-US" altLang="ja-JP" dirty="0"/>
          </a:p>
          <a:p>
            <a:r>
              <a:rPr kumimoji="1" lang="ja-JP" altLang="en-US" dirty="0"/>
              <a:t>特にグラスから飲料を飲むという行為は、様々な興味深い動作で構成されています。</a:t>
            </a:r>
            <a:endParaRPr kumimoji="1" lang="en-US" altLang="ja-JP" dirty="0"/>
          </a:p>
          <a:p>
            <a:r>
              <a:rPr kumimoji="1" lang="ja-JP" altLang="en-US" dirty="0"/>
              <a:t>例えば、ワインをテイスティングするとき実際に飲むという行為の前に我々はまずグラスの持ち手部分を持ち、グラスを傾けながら注がれた液体の色を様々な角度から鑑賞します。さらに手に持ったグラスを</a:t>
            </a:r>
          </a:p>
        </p:txBody>
      </p:sp>
      <p:sp>
        <p:nvSpPr>
          <p:cNvPr id="4" name="スライド番号プレースホルダー 3"/>
          <p:cNvSpPr>
            <a:spLocks noGrp="1"/>
          </p:cNvSpPr>
          <p:nvPr>
            <p:ph type="sldNum" sz="quarter" idx="5"/>
          </p:nvPr>
        </p:nvSpPr>
        <p:spPr/>
        <p:txBody>
          <a:bodyPr/>
          <a:lstStyle/>
          <a:p>
            <a:fld id="{D3C27942-1BA5-4B4A-8089-5D97E3064660}" type="slidenum">
              <a:rPr kumimoji="1" lang="ja-JP" altLang="en-US" smtClean="0"/>
              <a:t>2</a:t>
            </a:fld>
            <a:endParaRPr kumimoji="1" lang="ja-JP" altLang="en-US"/>
          </a:p>
        </p:txBody>
      </p:sp>
    </p:spTree>
    <p:extLst>
      <p:ext uri="{BB962C8B-B14F-4D97-AF65-F5344CB8AC3E}">
        <p14:creationId xmlns:p14="http://schemas.microsoft.com/office/powerpoint/2010/main" val="17374981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そこで我々は、このような「グラスを使って飲む」ために行う様々な行為・動作に着目し、飲むだけでないグラスとの各インタラクションの楽しさを増大させ、より魅力的なものにしたいと考えました。</a:t>
            </a:r>
            <a:endParaRPr kumimoji="1" lang="en-US" altLang="ja-JP" dirty="0"/>
          </a:p>
          <a:p>
            <a:endParaRPr kumimoji="1" lang="en-US" altLang="ja-JP" dirty="0"/>
          </a:p>
          <a:p>
            <a:r>
              <a:rPr kumimoji="1" lang="ja-JP" altLang="en-US" dirty="0"/>
              <a:t>「水を飲む」前後動作における</a:t>
            </a:r>
          </a:p>
        </p:txBody>
      </p:sp>
      <p:sp>
        <p:nvSpPr>
          <p:cNvPr id="4" name="スライド番号プレースホルダー 3"/>
          <p:cNvSpPr>
            <a:spLocks noGrp="1"/>
          </p:cNvSpPr>
          <p:nvPr>
            <p:ph type="sldNum" sz="quarter" idx="5"/>
          </p:nvPr>
        </p:nvSpPr>
        <p:spPr/>
        <p:txBody>
          <a:bodyPr/>
          <a:lstStyle/>
          <a:p>
            <a:fld id="{D3C27942-1BA5-4B4A-8089-5D97E3064660}" type="slidenum">
              <a:rPr kumimoji="1" lang="ja-JP" altLang="en-US" smtClean="0"/>
              <a:t>3</a:t>
            </a:fld>
            <a:endParaRPr kumimoji="1" lang="ja-JP" altLang="en-US"/>
          </a:p>
        </p:txBody>
      </p:sp>
    </p:spTree>
    <p:extLst>
      <p:ext uri="{BB962C8B-B14F-4D97-AF65-F5344CB8AC3E}">
        <p14:creationId xmlns:p14="http://schemas.microsoft.com/office/powerpoint/2010/main" val="18021314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D3C27942-1BA5-4B4A-8089-5D97E3064660}" type="slidenum">
              <a:rPr kumimoji="1" lang="ja-JP" altLang="en-US" smtClean="0"/>
              <a:t>4</a:t>
            </a:fld>
            <a:endParaRPr kumimoji="1" lang="ja-JP" altLang="en-US"/>
          </a:p>
        </p:txBody>
      </p:sp>
    </p:spTree>
    <p:extLst>
      <p:ext uri="{BB962C8B-B14F-4D97-AF65-F5344CB8AC3E}">
        <p14:creationId xmlns:p14="http://schemas.microsoft.com/office/powerpoint/2010/main" val="34732952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79A16AE-1C26-E180-7AD1-660C16A7E92B}"/>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836EF586-7685-A497-364E-991939B7D8A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33A2DE2B-03B0-AD87-6CB0-4DA9B314CA96}"/>
              </a:ext>
            </a:extLst>
          </p:cNvPr>
          <p:cNvSpPr>
            <a:spLocks noGrp="1"/>
          </p:cNvSpPr>
          <p:nvPr>
            <p:ph type="dt" sz="half" idx="10"/>
          </p:nvPr>
        </p:nvSpPr>
        <p:spPr/>
        <p:txBody>
          <a:bodyPr/>
          <a:lstStyle/>
          <a:p>
            <a:fld id="{6A0081C1-8DD4-481E-BB60-2DC49BD4CACC}" type="datetimeFigureOut">
              <a:rPr kumimoji="1" lang="ja-JP" altLang="en-US" smtClean="0"/>
              <a:t>2022/6/8</a:t>
            </a:fld>
            <a:endParaRPr kumimoji="1" lang="ja-JP" altLang="en-US"/>
          </a:p>
        </p:txBody>
      </p:sp>
      <p:sp>
        <p:nvSpPr>
          <p:cNvPr id="5" name="フッター プレースホルダー 4">
            <a:extLst>
              <a:ext uri="{FF2B5EF4-FFF2-40B4-BE49-F238E27FC236}">
                <a16:creationId xmlns:a16="http://schemas.microsoft.com/office/drawing/2014/main" id="{2EED75E9-96DE-4DED-CB69-952D15B537BE}"/>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840F22B-B466-7BEA-BB7F-52F78DB204F2}"/>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14530477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30EAD83-2818-7632-EDF6-F237117118A4}"/>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87DA8A92-876C-76C3-5F6B-F1716C74D871}"/>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A447073-B99A-3D30-8341-1263F1804108}"/>
              </a:ext>
            </a:extLst>
          </p:cNvPr>
          <p:cNvSpPr>
            <a:spLocks noGrp="1"/>
          </p:cNvSpPr>
          <p:nvPr>
            <p:ph type="dt" sz="half" idx="10"/>
          </p:nvPr>
        </p:nvSpPr>
        <p:spPr/>
        <p:txBody>
          <a:bodyPr/>
          <a:lstStyle/>
          <a:p>
            <a:fld id="{6A0081C1-8DD4-481E-BB60-2DC49BD4CACC}" type="datetimeFigureOut">
              <a:rPr kumimoji="1" lang="ja-JP" altLang="en-US" smtClean="0"/>
              <a:t>2022/6/8</a:t>
            </a:fld>
            <a:endParaRPr kumimoji="1" lang="ja-JP" altLang="en-US"/>
          </a:p>
        </p:txBody>
      </p:sp>
      <p:sp>
        <p:nvSpPr>
          <p:cNvPr id="5" name="フッター プレースホルダー 4">
            <a:extLst>
              <a:ext uri="{FF2B5EF4-FFF2-40B4-BE49-F238E27FC236}">
                <a16:creationId xmlns:a16="http://schemas.microsoft.com/office/drawing/2014/main" id="{D8FB1666-F298-0A22-6569-46C5892DFB6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58A8D14-1FA6-2C43-DA6B-4D885514F2F5}"/>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32292452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10F1DE8B-DA91-57BA-1621-4C815BF56EF0}"/>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4522866C-A6BF-CF33-1D70-A612E831D23F}"/>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721D9A3B-FA57-347F-706E-2F568C646509}"/>
              </a:ext>
            </a:extLst>
          </p:cNvPr>
          <p:cNvSpPr>
            <a:spLocks noGrp="1"/>
          </p:cNvSpPr>
          <p:nvPr>
            <p:ph type="dt" sz="half" idx="10"/>
          </p:nvPr>
        </p:nvSpPr>
        <p:spPr/>
        <p:txBody>
          <a:bodyPr/>
          <a:lstStyle/>
          <a:p>
            <a:fld id="{6A0081C1-8DD4-481E-BB60-2DC49BD4CACC}" type="datetimeFigureOut">
              <a:rPr kumimoji="1" lang="ja-JP" altLang="en-US" smtClean="0"/>
              <a:t>2022/6/8</a:t>
            </a:fld>
            <a:endParaRPr kumimoji="1" lang="ja-JP" altLang="en-US"/>
          </a:p>
        </p:txBody>
      </p:sp>
      <p:sp>
        <p:nvSpPr>
          <p:cNvPr id="5" name="フッター プレースホルダー 4">
            <a:extLst>
              <a:ext uri="{FF2B5EF4-FFF2-40B4-BE49-F238E27FC236}">
                <a16:creationId xmlns:a16="http://schemas.microsoft.com/office/drawing/2014/main" id="{13C8332A-3E3F-2F26-3327-6A027402B18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94DC5E3-D29D-72E2-0799-83221D8ADA28}"/>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69268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3E5A402-A552-32D8-5DDB-BF49D20C7E09}"/>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3278812-B3C5-420A-7DBA-2C4BC3AE34CF}"/>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75122F0-EFE0-CBB6-3A7B-0CABB245E221}"/>
              </a:ext>
            </a:extLst>
          </p:cNvPr>
          <p:cNvSpPr>
            <a:spLocks noGrp="1"/>
          </p:cNvSpPr>
          <p:nvPr>
            <p:ph type="dt" sz="half" idx="10"/>
          </p:nvPr>
        </p:nvSpPr>
        <p:spPr/>
        <p:txBody>
          <a:bodyPr/>
          <a:lstStyle/>
          <a:p>
            <a:fld id="{6A0081C1-8DD4-481E-BB60-2DC49BD4CACC}" type="datetimeFigureOut">
              <a:rPr kumimoji="1" lang="ja-JP" altLang="en-US" smtClean="0"/>
              <a:t>2022/6/8</a:t>
            </a:fld>
            <a:endParaRPr kumimoji="1" lang="ja-JP" altLang="en-US"/>
          </a:p>
        </p:txBody>
      </p:sp>
      <p:sp>
        <p:nvSpPr>
          <p:cNvPr id="5" name="フッター プレースホルダー 4">
            <a:extLst>
              <a:ext uri="{FF2B5EF4-FFF2-40B4-BE49-F238E27FC236}">
                <a16:creationId xmlns:a16="http://schemas.microsoft.com/office/drawing/2014/main" id="{E302FAF4-1AF3-E7F6-2778-254F63815DC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EE1CAEE-0FF0-4756-4CC1-F28867D787ED}"/>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24971255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321BE30-2827-F020-9FE3-80B276587F50}"/>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9C82056-6F0A-5034-4702-FF5081829C3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041A73C0-C32E-4F27-7A61-8148D54B29A1}"/>
              </a:ext>
            </a:extLst>
          </p:cNvPr>
          <p:cNvSpPr>
            <a:spLocks noGrp="1"/>
          </p:cNvSpPr>
          <p:nvPr>
            <p:ph type="dt" sz="half" idx="10"/>
          </p:nvPr>
        </p:nvSpPr>
        <p:spPr/>
        <p:txBody>
          <a:bodyPr/>
          <a:lstStyle/>
          <a:p>
            <a:fld id="{6A0081C1-8DD4-481E-BB60-2DC49BD4CACC}" type="datetimeFigureOut">
              <a:rPr kumimoji="1" lang="ja-JP" altLang="en-US" smtClean="0"/>
              <a:t>2022/6/8</a:t>
            </a:fld>
            <a:endParaRPr kumimoji="1" lang="ja-JP" altLang="en-US"/>
          </a:p>
        </p:txBody>
      </p:sp>
      <p:sp>
        <p:nvSpPr>
          <p:cNvPr id="5" name="フッター プレースホルダー 4">
            <a:extLst>
              <a:ext uri="{FF2B5EF4-FFF2-40B4-BE49-F238E27FC236}">
                <a16:creationId xmlns:a16="http://schemas.microsoft.com/office/drawing/2014/main" id="{AB2262CA-FD88-9C31-2B87-48A1742849B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A9F6CA8-1C00-B218-EB6A-9C7F73F460DD}"/>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21076061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01D0AC-54A2-C591-F48D-486329719AAC}"/>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59497B0-A804-4FF4-ACCD-98EE2BD3BF78}"/>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E1592250-A782-7C06-9362-CF4929FC725D}"/>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16231B2B-CBA5-891F-80D2-4B7A7EDF9C3C}"/>
              </a:ext>
            </a:extLst>
          </p:cNvPr>
          <p:cNvSpPr>
            <a:spLocks noGrp="1"/>
          </p:cNvSpPr>
          <p:nvPr>
            <p:ph type="dt" sz="half" idx="10"/>
          </p:nvPr>
        </p:nvSpPr>
        <p:spPr/>
        <p:txBody>
          <a:bodyPr/>
          <a:lstStyle/>
          <a:p>
            <a:fld id="{6A0081C1-8DD4-481E-BB60-2DC49BD4CACC}" type="datetimeFigureOut">
              <a:rPr kumimoji="1" lang="ja-JP" altLang="en-US" smtClean="0"/>
              <a:t>2022/6/8</a:t>
            </a:fld>
            <a:endParaRPr kumimoji="1" lang="ja-JP" altLang="en-US"/>
          </a:p>
        </p:txBody>
      </p:sp>
      <p:sp>
        <p:nvSpPr>
          <p:cNvPr id="6" name="フッター プレースホルダー 5">
            <a:extLst>
              <a:ext uri="{FF2B5EF4-FFF2-40B4-BE49-F238E27FC236}">
                <a16:creationId xmlns:a16="http://schemas.microsoft.com/office/drawing/2014/main" id="{067E5638-7DA3-24BF-3E13-FC68AD4D0900}"/>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FEE116E5-C62E-C2F3-7258-515592ED5E2C}"/>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3106820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9D0F0A6-AB0B-159D-34A0-6964C341258D}"/>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BDAA3F3-C36E-E231-5521-70453360707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15344A06-8BC9-AD1C-1C46-D3F3D3F1C25F}"/>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09EADC6B-72D1-D6F3-FB2B-FE33CFD8BCF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5004388C-672A-073F-6143-86FF3C60C144}"/>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B0AD70DF-6039-27BC-B6AB-13E0908C753B}"/>
              </a:ext>
            </a:extLst>
          </p:cNvPr>
          <p:cNvSpPr>
            <a:spLocks noGrp="1"/>
          </p:cNvSpPr>
          <p:nvPr>
            <p:ph type="dt" sz="half" idx="10"/>
          </p:nvPr>
        </p:nvSpPr>
        <p:spPr/>
        <p:txBody>
          <a:bodyPr/>
          <a:lstStyle/>
          <a:p>
            <a:fld id="{6A0081C1-8DD4-481E-BB60-2DC49BD4CACC}" type="datetimeFigureOut">
              <a:rPr kumimoji="1" lang="ja-JP" altLang="en-US" smtClean="0"/>
              <a:t>2022/6/8</a:t>
            </a:fld>
            <a:endParaRPr kumimoji="1" lang="ja-JP" altLang="en-US"/>
          </a:p>
        </p:txBody>
      </p:sp>
      <p:sp>
        <p:nvSpPr>
          <p:cNvPr id="8" name="フッター プレースホルダー 7">
            <a:extLst>
              <a:ext uri="{FF2B5EF4-FFF2-40B4-BE49-F238E27FC236}">
                <a16:creationId xmlns:a16="http://schemas.microsoft.com/office/drawing/2014/main" id="{691F83AB-CF76-554D-DD54-E00C44E45208}"/>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961A07CA-2FB5-E6A8-FA93-72F86DE66047}"/>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29672979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EAA9E3D-528E-4F8B-66B5-064DA84A227A}"/>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D31734FC-D799-5E69-968B-F08B29F4D50D}"/>
              </a:ext>
            </a:extLst>
          </p:cNvPr>
          <p:cNvSpPr>
            <a:spLocks noGrp="1"/>
          </p:cNvSpPr>
          <p:nvPr>
            <p:ph type="dt" sz="half" idx="10"/>
          </p:nvPr>
        </p:nvSpPr>
        <p:spPr/>
        <p:txBody>
          <a:bodyPr/>
          <a:lstStyle/>
          <a:p>
            <a:fld id="{6A0081C1-8DD4-481E-BB60-2DC49BD4CACC}" type="datetimeFigureOut">
              <a:rPr kumimoji="1" lang="ja-JP" altLang="en-US" smtClean="0"/>
              <a:t>2022/6/8</a:t>
            </a:fld>
            <a:endParaRPr kumimoji="1" lang="ja-JP" altLang="en-US"/>
          </a:p>
        </p:txBody>
      </p:sp>
      <p:sp>
        <p:nvSpPr>
          <p:cNvPr id="4" name="フッター プレースホルダー 3">
            <a:extLst>
              <a:ext uri="{FF2B5EF4-FFF2-40B4-BE49-F238E27FC236}">
                <a16:creationId xmlns:a16="http://schemas.microsoft.com/office/drawing/2014/main" id="{24B8093B-74B9-9B68-BDF7-3DD1F66D5CB1}"/>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643154C1-BE4F-F9F6-8FE7-0FC344BF998E}"/>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24231881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E124B1C6-7BA9-2D07-7971-AA4209D5C1A8}"/>
              </a:ext>
            </a:extLst>
          </p:cNvPr>
          <p:cNvSpPr>
            <a:spLocks noGrp="1"/>
          </p:cNvSpPr>
          <p:nvPr>
            <p:ph type="dt" sz="half" idx="10"/>
          </p:nvPr>
        </p:nvSpPr>
        <p:spPr/>
        <p:txBody>
          <a:bodyPr/>
          <a:lstStyle/>
          <a:p>
            <a:fld id="{6A0081C1-8DD4-481E-BB60-2DC49BD4CACC}" type="datetimeFigureOut">
              <a:rPr kumimoji="1" lang="ja-JP" altLang="en-US" smtClean="0"/>
              <a:t>2022/6/8</a:t>
            </a:fld>
            <a:endParaRPr kumimoji="1" lang="ja-JP" altLang="en-US"/>
          </a:p>
        </p:txBody>
      </p:sp>
      <p:sp>
        <p:nvSpPr>
          <p:cNvPr id="3" name="フッター プレースホルダー 2">
            <a:extLst>
              <a:ext uri="{FF2B5EF4-FFF2-40B4-BE49-F238E27FC236}">
                <a16:creationId xmlns:a16="http://schemas.microsoft.com/office/drawing/2014/main" id="{7648BA6C-7A4B-0671-D680-6B9A7F097EA6}"/>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73E9418B-0444-9C55-9A53-DC80D19D5043}"/>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16482186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0CC9A9D-85EE-86C7-9488-7ABA03028909}"/>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CDE3083-8B71-571D-1685-704249C983F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E6437C7C-1618-9BC5-85E3-0EEC4C880F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E8B5B863-97C4-BBF9-B1FB-B03EFAD856F0}"/>
              </a:ext>
            </a:extLst>
          </p:cNvPr>
          <p:cNvSpPr>
            <a:spLocks noGrp="1"/>
          </p:cNvSpPr>
          <p:nvPr>
            <p:ph type="dt" sz="half" idx="10"/>
          </p:nvPr>
        </p:nvSpPr>
        <p:spPr/>
        <p:txBody>
          <a:bodyPr/>
          <a:lstStyle/>
          <a:p>
            <a:fld id="{6A0081C1-8DD4-481E-BB60-2DC49BD4CACC}" type="datetimeFigureOut">
              <a:rPr kumimoji="1" lang="ja-JP" altLang="en-US" smtClean="0"/>
              <a:t>2022/6/8</a:t>
            </a:fld>
            <a:endParaRPr kumimoji="1" lang="ja-JP" altLang="en-US"/>
          </a:p>
        </p:txBody>
      </p:sp>
      <p:sp>
        <p:nvSpPr>
          <p:cNvPr id="6" name="フッター プレースホルダー 5">
            <a:extLst>
              <a:ext uri="{FF2B5EF4-FFF2-40B4-BE49-F238E27FC236}">
                <a16:creationId xmlns:a16="http://schemas.microsoft.com/office/drawing/2014/main" id="{FE4CDA0D-5EEC-60BB-1FC7-76EACF97417E}"/>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D4C57D76-71E1-413F-9B58-3DF28ACAD034}"/>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13359352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755C147-B947-BCCE-03F2-E0890EE8ADFE}"/>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4D2AB24F-A268-16BE-28B5-E6558F63AF9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C5925F89-1BF1-F9A2-A71C-9402B1647C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B68D4C01-BF8C-2599-93DA-25A895CFC942}"/>
              </a:ext>
            </a:extLst>
          </p:cNvPr>
          <p:cNvSpPr>
            <a:spLocks noGrp="1"/>
          </p:cNvSpPr>
          <p:nvPr>
            <p:ph type="dt" sz="half" idx="10"/>
          </p:nvPr>
        </p:nvSpPr>
        <p:spPr/>
        <p:txBody>
          <a:bodyPr/>
          <a:lstStyle/>
          <a:p>
            <a:fld id="{6A0081C1-8DD4-481E-BB60-2DC49BD4CACC}" type="datetimeFigureOut">
              <a:rPr kumimoji="1" lang="ja-JP" altLang="en-US" smtClean="0"/>
              <a:t>2022/6/8</a:t>
            </a:fld>
            <a:endParaRPr kumimoji="1" lang="ja-JP" altLang="en-US"/>
          </a:p>
        </p:txBody>
      </p:sp>
      <p:sp>
        <p:nvSpPr>
          <p:cNvPr id="6" name="フッター プレースホルダー 5">
            <a:extLst>
              <a:ext uri="{FF2B5EF4-FFF2-40B4-BE49-F238E27FC236}">
                <a16:creationId xmlns:a16="http://schemas.microsoft.com/office/drawing/2014/main" id="{4EEFF047-958B-1549-A1EA-C8AF361B805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E6CD1C4F-92AD-DF06-4CBA-E345CB175753}"/>
              </a:ext>
            </a:extLst>
          </p:cNvPr>
          <p:cNvSpPr>
            <a:spLocks noGrp="1"/>
          </p:cNvSpPr>
          <p:nvPr>
            <p:ph type="sldNum" sz="quarter" idx="12"/>
          </p:nvPr>
        </p:nvSpPr>
        <p:spPr/>
        <p:txBody>
          <a:body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2741038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CD999EBC-0B55-F3ED-ADCE-E0C81D93D7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9AD4D1A-B045-503C-3127-A458349F35D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3221F81-D214-2D08-FE5E-4732E6E297C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0081C1-8DD4-481E-BB60-2DC49BD4CACC}" type="datetimeFigureOut">
              <a:rPr kumimoji="1" lang="ja-JP" altLang="en-US" smtClean="0"/>
              <a:t>2022/6/8</a:t>
            </a:fld>
            <a:endParaRPr kumimoji="1" lang="ja-JP" altLang="en-US"/>
          </a:p>
        </p:txBody>
      </p:sp>
      <p:sp>
        <p:nvSpPr>
          <p:cNvPr id="5" name="フッター プレースホルダー 4">
            <a:extLst>
              <a:ext uri="{FF2B5EF4-FFF2-40B4-BE49-F238E27FC236}">
                <a16:creationId xmlns:a16="http://schemas.microsoft.com/office/drawing/2014/main" id="{2F7E432F-FB59-B337-2A75-53B8774B07B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6C52B064-8A11-EAC7-EA39-B7A9A5FC506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D14E90-DF00-4F32-81EF-E8B2C5506A76}" type="slidenum">
              <a:rPr kumimoji="1" lang="ja-JP" altLang="en-US" smtClean="0"/>
              <a:t>‹#›</a:t>
            </a:fld>
            <a:endParaRPr kumimoji="1" lang="ja-JP" altLang="en-US"/>
          </a:p>
        </p:txBody>
      </p:sp>
    </p:spTree>
    <p:extLst>
      <p:ext uri="{BB962C8B-B14F-4D97-AF65-F5344CB8AC3E}">
        <p14:creationId xmlns:p14="http://schemas.microsoft.com/office/powerpoint/2010/main" val="2120998531"/>
      </p:ext>
    </p:extLst>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jpg"/><Relationship Id="rId7"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4.jpeg"/><Relationship Id="rId5" Type="http://schemas.openxmlformats.org/officeDocument/2006/relationships/image" Target="../media/image3.jp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0A5806-25B5-4D03-A8CC-258201BE8013}"/>
              </a:ext>
            </a:extLst>
          </p:cNvPr>
          <p:cNvSpPr>
            <a:spLocks noGrp="1"/>
          </p:cNvSpPr>
          <p:nvPr>
            <p:ph type="ctrTitle"/>
          </p:nvPr>
        </p:nvSpPr>
        <p:spPr/>
        <p:txBody>
          <a:bodyPr>
            <a:normAutofit fontScale="90000"/>
          </a:bodyPr>
          <a:lstStyle/>
          <a:p>
            <a:r>
              <a:rPr lang="ja-JP" altLang="en-US" dirty="0">
                <a:latin typeface="+mn-ea"/>
                <a:ea typeface="+mn-ea"/>
              </a:rPr>
              <a:t>飲む行為に付加価値を与えるグラス型ディスプレイ</a:t>
            </a:r>
            <a:endParaRPr kumimoji="1" lang="ja-JP" altLang="en-US" dirty="0">
              <a:latin typeface="+mn-ea"/>
              <a:ea typeface="+mn-ea"/>
            </a:endParaRPr>
          </a:p>
        </p:txBody>
      </p:sp>
      <p:sp>
        <p:nvSpPr>
          <p:cNvPr id="3" name="字幕 2">
            <a:extLst>
              <a:ext uri="{FF2B5EF4-FFF2-40B4-BE49-F238E27FC236}">
                <a16:creationId xmlns:a16="http://schemas.microsoft.com/office/drawing/2014/main" id="{6F9BDDBA-30F4-47B4-9481-8E09F672EADD}"/>
              </a:ext>
            </a:extLst>
          </p:cNvPr>
          <p:cNvSpPr>
            <a:spLocks noGrp="1"/>
          </p:cNvSpPr>
          <p:nvPr>
            <p:ph type="subTitle" idx="1"/>
          </p:nvPr>
        </p:nvSpPr>
        <p:spPr>
          <a:xfrm>
            <a:off x="810000" y="4978291"/>
            <a:ext cx="10572000" cy="757346"/>
          </a:xfrm>
        </p:spPr>
        <p:txBody>
          <a:bodyPr>
            <a:noAutofit/>
          </a:bodyPr>
          <a:lstStyle/>
          <a:p>
            <a:r>
              <a:rPr kumimoji="1" lang="ja-JP" altLang="en-US" sz="1800"/>
              <a:t>石井万里</a:t>
            </a:r>
            <a:r>
              <a:rPr lang="en-US" altLang="ja-JP" sz="1800" dirty="0"/>
              <a:t>(</a:t>
            </a:r>
            <a:r>
              <a:rPr lang="ja-JP" altLang="en-US" sz="1800"/>
              <a:t>電気通信大学</a:t>
            </a:r>
            <a:r>
              <a:rPr lang="en-US" altLang="ja-JP" sz="1800" dirty="0"/>
              <a:t>2</a:t>
            </a:r>
            <a:r>
              <a:rPr lang="ja-JP" altLang="en-US" sz="1800"/>
              <a:t>年</a:t>
            </a:r>
            <a:r>
              <a:rPr lang="en-US" altLang="ja-JP" sz="1800" dirty="0"/>
              <a:t>)</a:t>
            </a:r>
            <a:r>
              <a:rPr lang="ja-JP" altLang="en-US" sz="1800"/>
              <a:t>、</a:t>
            </a:r>
            <a:r>
              <a:rPr kumimoji="1" lang="ja-JP" altLang="en-US" sz="1800"/>
              <a:t>千葉桃子</a:t>
            </a:r>
            <a:r>
              <a:rPr lang="en-US" altLang="ja-JP" sz="1800" dirty="0"/>
              <a:t>(</a:t>
            </a:r>
            <a:r>
              <a:rPr lang="ja-JP" altLang="en-US" sz="1800"/>
              <a:t>武蔵野美術大学</a:t>
            </a:r>
            <a:r>
              <a:rPr lang="en-US" altLang="ja-JP" sz="1800" dirty="0"/>
              <a:t>3</a:t>
            </a:r>
            <a:r>
              <a:rPr lang="ja-JP" altLang="en-US" sz="1800"/>
              <a:t>年</a:t>
            </a:r>
            <a:r>
              <a:rPr kumimoji="1" lang="en-US" altLang="ja-JP" sz="1800" dirty="0"/>
              <a:t>)</a:t>
            </a:r>
          </a:p>
          <a:p>
            <a:r>
              <a:rPr kumimoji="1" lang="ja-JP" altLang="en-US" sz="1800"/>
              <a:t>栗田侑弥（</a:t>
            </a:r>
            <a:r>
              <a:rPr lang="ja-JP" altLang="en-US" sz="1800"/>
              <a:t>電気通信大学</a:t>
            </a:r>
            <a:r>
              <a:rPr lang="en-US" altLang="ja-JP" sz="1800" dirty="0"/>
              <a:t>2</a:t>
            </a:r>
            <a:r>
              <a:rPr lang="ja-JP" altLang="en-US" sz="1800"/>
              <a:t>年</a:t>
            </a:r>
            <a:r>
              <a:rPr kumimoji="1" lang="ja-JP" altLang="en-US" sz="1800"/>
              <a:t>）</a:t>
            </a:r>
            <a:r>
              <a:rPr lang="ja-JP" altLang="en-US" sz="1800"/>
              <a:t>、中村俊勝（北陸先端科学技術大学院大学 </a:t>
            </a:r>
            <a:r>
              <a:rPr lang="en-US" altLang="ja-JP" sz="1800" dirty="0"/>
              <a:t>2 </a:t>
            </a:r>
            <a:r>
              <a:rPr lang="ja-JP" altLang="en-US" sz="1800"/>
              <a:t>年 ）</a:t>
            </a:r>
            <a:endParaRPr kumimoji="1" lang="ja-JP" altLang="en-US" sz="1800" dirty="0"/>
          </a:p>
        </p:txBody>
      </p:sp>
    </p:spTree>
    <p:extLst>
      <p:ext uri="{BB962C8B-B14F-4D97-AF65-F5344CB8AC3E}">
        <p14:creationId xmlns:p14="http://schemas.microsoft.com/office/powerpoint/2010/main" val="9162201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テキスト ボックス 15">
            <a:extLst>
              <a:ext uri="{FF2B5EF4-FFF2-40B4-BE49-F238E27FC236}">
                <a16:creationId xmlns:a16="http://schemas.microsoft.com/office/drawing/2014/main" id="{E9954489-616A-2C59-A888-496D1A5353D1}"/>
              </a:ext>
            </a:extLst>
          </p:cNvPr>
          <p:cNvSpPr txBox="1"/>
          <p:nvPr/>
        </p:nvSpPr>
        <p:spPr>
          <a:xfrm>
            <a:off x="2843181" y="2577741"/>
            <a:ext cx="6505638" cy="1846659"/>
          </a:xfrm>
          <a:prstGeom prst="rect">
            <a:avLst/>
          </a:prstGeom>
          <a:noFill/>
        </p:spPr>
        <p:txBody>
          <a:bodyPr wrap="square" rtlCol="0">
            <a:spAutoFit/>
          </a:bodyPr>
          <a:lstStyle/>
          <a:p>
            <a:r>
              <a:rPr lang="ja-JP" altLang="en-US" sz="3200">
                <a:latin typeface="Hiragino Sans W2" panose="020B0400000000000000" pitchFamily="34" charset="-128"/>
                <a:ea typeface="Hiragino Sans W2" panose="020B0400000000000000" pitchFamily="34" charset="-128"/>
              </a:rPr>
              <a:t>グラスと人とのインタラクション　　</a:t>
            </a:r>
            <a:endParaRPr lang="en-US" altLang="ja-JP" sz="3200" dirty="0">
              <a:latin typeface="Hiragino Sans W2" panose="020B0400000000000000" pitchFamily="34" charset="-128"/>
              <a:ea typeface="Hiragino Sans W2" panose="020B0400000000000000" pitchFamily="34" charset="-128"/>
            </a:endParaRPr>
          </a:p>
          <a:p>
            <a:r>
              <a:rPr lang="en-US" altLang="ja-JP" sz="3200" dirty="0">
                <a:latin typeface="Hiragino Sans W2" panose="020B0400000000000000" pitchFamily="34" charset="-128"/>
                <a:ea typeface="Hiragino Sans W2" panose="020B0400000000000000" pitchFamily="34" charset="-128"/>
              </a:rPr>
              <a:t>                       </a:t>
            </a:r>
          </a:p>
          <a:p>
            <a:r>
              <a:rPr lang="ja-JP" altLang="en-US" sz="3200">
                <a:latin typeface="Hiragino Sans W2" panose="020B0400000000000000" pitchFamily="34" charset="-128"/>
                <a:ea typeface="Hiragino Sans W2" panose="020B0400000000000000" pitchFamily="34" charset="-128"/>
              </a:rPr>
              <a:t>五感を使った様々な動作での鑑賞</a:t>
            </a:r>
            <a:endParaRPr lang="en-US" altLang="ja-JP" sz="3200" dirty="0">
              <a:latin typeface="Hiragino Sans W2" panose="020B0400000000000000" pitchFamily="34" charset="-128"/>
              <a:ea typeface="Hiragino Sans W2" panose="020B0400000000000000" pitchFamily="34" charset="-128"/>
            </a:endParaRPr>
          </a:p>
          <a:p>
            <a:endParaRPr kumimoji="1" lang="ja-JP" altLang="en-US"/>
          </a:p>
        </p:txBody>
      </p:sp>
      <p:pic>
        <p:nvPicPr>
          <p:cNvPr id="8" name="図 7" descr="人, 子供, 少年, 少し が含まれている画像&#10;&#10;自動的に生成された説明">
            <a:extLst>
              <a:ext uri="{FF2B5EF4-FFF2-40B4-BE49-F238E27FC236}">
                <a16:creationId xmlns:a16="http://schemas.microsoft.com/office/drawing/2014/main" id="{52CD8036-A4F9-6912-4A4A-D67BE208DA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4717" y="4348132"/>
            <a:ext cx="3695674" cy="2459934"/>
          </a:xfrm>
          <a:prstGeom prst="rect">
            <a:avLst/>
          </a:prstGeom>
        </p:spPr>
      </p:pic>
      <p:pic>
        <p:nvPicPr>
          <p:cNvPr id="12" name="図 11" descr="ワインを飲んでいる女性&#10;&#10;低い精度で自動的に生成された説明">
            <a:extLst>
              <a:ext uri="{FF2B5EF4-FFF2-40B4-BE49-F238E27FC236}">
                <a16:creationId xmlns:a16="http://schemas.microsoft.com/office/drawing/2014/main" id="{768689FB-ED4A-DCFA-07AE-0F9A7FCD92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9725" y="27373"/>
            <a:ext cx="3551086" cy="2367391"/>
          </a:xfrm>
          <a:prstGeom prst="rect">
            <a:avLst/>
          </a:prstGeom>
        </p:spPr>
      </p:pic>
      <p:pic>
        <p:nvPicPr>
          <p:cNvPr id="17" name="図 16" descr="ワイングラスを持っている手&#10;&#10;中程度の精度で自動的に生成された説明">
            <a:extLst>
              <a:ext uri="{FF2B5EF4-FFF2-40B4-BE49-F238E27FC236}">
                <a16:creationId xmlns:a16="http://schemas.microsoft.com/office/drawing/2014/main" id="{DB42B459-4B39-A666-F032-C6CAFE458D8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98587" y="4340541"/>
            <a:ext cx="3695675" cy="2463783"/>
          </a:xfrm>
          <a:prstGeom prst="rect">
            <a:avLst/>
          </a:prstGeom>
        </p:spPr>
      </p:pic>
      <p:pic>
        <p:nvPicPr>
          <p:cNvPr id="19" name="図 18" descr="人, テーブル, 飲料, カップ が含まれている画像&#10;&#10;自動的に生成された説明">
            <a:extLst>
              <a:ext uri="{FF2B5EF4-FFF2-40B4-BE49-F238E27FC236}">
                <a16:creationId xmlns:a16="http://schemas.microsoft.com/office/drawing/2014/main" id="{C9C0F2FA-B3CE-25D4-A13A-4CA01A442A3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70880" y="27372"/>
            <a:ext cx="3551086" cy="2367391"/>
          </a:xfrm>
          <a:prstGeom prst="rect">
            <a:avLst/>
          </a:prstGeom>
        </p:spPr>
      </p:pic>
      <p:pic>
        <p:nvPicPr>
          <p:cNvPr id="23" name="図 22" descr="人, 屋外, 女性, 持つ が含まれている画像&#10;&#10;自動的に生成された説明">
            <a:extLst>
              <a:ext uri="{FF2B5EF4-FFF2-40B4-BE49-F238E27FC236}">
                <a16:creationId xmlns:a16="http://schemas.microsoft.com/office/drawing/2014/main" id="{6468BB92-39D1-F25F-AD9D-08675231E0D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193447" y="27375"/>
            <a:ext cx="3549373" cy="2367390"/>
          </a:xfrm>
          <a:prstGeom prst="rect">
            <a:avLst/>
          </a:prstGeom>
        </p:spPr>
      </p:pic>
      <p:pic>
        <p:nvPicPr>
          <p:cNvPr id="25" name="図 24" descr="ワイングラスを持ったスーツ姿の男性&#10;&#10;中程度の精度で自動的に生成された説明">
            <a:extLst>
              <a:ext uri="{FF2B5EF4-FFF2-40B4-BE49-F238E27FC236}">
                <a16:creationId xmlns:a16="http://schemas.microsoft.com/office/drawing/2014/main" id="{EDEDF2F5-E446-2A05-B6BC-44A2BF480A9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38788" y="4340542"/>
            <a:ext cx="3695675" cy="2463783"/>
          </a:xfrm>
          <a:prstGeom prst="rect">
            <a:avLst/>
          </a:prstGeom>
        </p:spPr>
      </p:pic>
    </p:spTree>
    <p:extLst>
      <p:ext uri="{BB962C8B-B14F-4D97-AF65-F5344CB8AC3E}">
        <p14:creationId xmlns:p14="http://schemas.microsoft.com/office/powerpoint/2010/main" val="20625346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68E6F4F-20B9-1499-BC64-FD384385BE09}"/>
              </a:ext>
            </a:extLst>
          </p:cNvPr>
          <p:cNvSpPr>
            <a:spLocks noGrp="1"/>
          </p:cNvSpPr>
          <p:nvPr>
            <p:ph type="title"/>
          </p:nvPr>
        </p:nvSpPr>
        <p:spPr/>
        <p:txBody>
          <a:bodyPr/>
          <a:lstStyle/>
          <a:p>
            <a:r>
              <a:rPr kumimoji="1" lang="ja-JP" altLang="en-US"/>
              <a:t>提案</a:t>
            </a:r>
          </a:p>
        </p:txBody>
      </p:sp>
      <p:sp>
        <p:nvSpPr>
          <p:cNvPr id="3" name="コンテンツ プレースホルダー 2">
            <a:extLst>
              <a:ext uri="{FF2B5EF4-FFF2-40B4-BE49-F238E27FC236}">
                <a16:creationId xmlns:a16="http://schemas.microsoft.com/office/drawing/2014/main" id="{0DECF9A2-5DBC-9790-6BC1-033C90EE6D6A}"/>
              </a:ext>
            </a:extLst>
          </p:cNvPr>
          <p:cNvSpPr>
            <a:spLocks noGrp="1"/>
          </p:cNvSpPr>
          <p:nvPr>
            <p:ph idx="1"/>
          </p:nvPr>
        </p:nvSpPr>
        <p:spPr>
          <a:xfrm>
            <a:off x="283029" y="1530018"/>
            <a:ext cx="12420600" cy="4845468"/>
          </a:xfrm>
        </p:spPr>
        <p:txBody>
          <a:bodyPr>
            <a:normAutofit/>
          </a:bodyPr>
          <a:lstStyle/>
          <a:p>
            <a:pPr>
              <a:lnSpc>
                <a:spcPct val="150000"/>
              </a:lnSpc>
            </a:pPr>
            <a:r>
              <a:rPr lang="ja-JP" altLang="en-US" dirty="0">
                <a:latin typeface="Hiragino Sans W2" panose="020B0400000000000000" pitchFamily="34" charset="-128"/>
                <a:ea typeface="Hiragino Sans W2" panose="020B0400000000000000" pitchFamily="34" charset="-128"/>
              </a:rPr>
              <a:t>「グラスで水を飲む」という行為に着目</a:t>
            </a:r>
            <a:endParaRPr lang="en-US" altLang="ja-JP" dirty="0">
              <a:latin typeface="Hiragino Sans W2" panose="020B0400000000000000" pitchFamily="34" charset="-128"/>
              <a:ea typeface="Hiragino Sans W2" panose="020B0400000000000000" pitchFamily="34" charset="-128"/>
            </a:endParaRPr>
          </a:p>
          <a:p>
            <a:pPr lvl="1">
              <a:lnSpc>
                <a:spcPct val="150000"/>
              </a:lnSpc>
            </a:pPr>
            <a:r>
              <a:rPr lang="ja-JP" altLang="en-US" dirty="0">
                <a:latin typeface="Hiragino Sans W2" panose="020B0400000000000000" pitchFamily="34" charset="-128"/>
                <a:ea typeface="Hiragino Sans W2" panose="020B0400000000000000" pitchFamily="34" charset="-128"/>
              </a:rPr>
              <a:t>グラスとの様々なインタラクション</a:t>
            </a:r>
            <a:endParaRPr lang="en-US" altLang="ja-JP" dirty="0">
              <a:latin typeface="Hiragino Sans W2" panose="020B0400000000000000" pitchFamily="34" charset="-128"/>
              <a:ea typeface="Hiragino Sans W2" panose="020B0400000000000000" pitchFamily="34" charset="-128"/>
            </a:endParaRPr>
          </a:p>
          <a:p>
            <a:pPr lvl="1">
              <a:lnSpc>
                <a:spcPct val="150000"/>
              </a:lnSpc>
            </a:pPr>
            <a:r>
              <a:rPr lang="ja-JP" altLang="en-US" dirty="0">
                <a:latin typeface="Hiragino Sans W2" panose="020B0400000000000000" pitchFamily="34" charset="-128"/>
                <a:ea typeface="Hiragino Sans W2" panose="020B0400000000000000" pitchFamily="34" charset="-128"/>
              </a:rPr>
              <a:t>これらの所作の楽しさを増大させ、より魅力的にしたい</a:t>
            </a:r>
            <a:endParaRPr lang="en-US" altLang="ja-JP" dirty="0">
              <a:latin typeface="Hiragino Sans W2" panose="020B0400000000000000" pitchFamily="34" charset="-128"/>
              <a:ea typeface="Hiragino Sans W2" panose="020B0400000000000000" pitchFamily="34" charset="-128"/>
            </a:endParaRPr>
          </a:p>
          <a:p>
            <a:pPr marL="0" indent="0">
              <a:buNone/>
            </a:pPr>
            <a:endParaRPr lang="en-US" altLang="ja-JP" dirty="0">
              <a:latin typeface="Hiragino Sans W2" panose="020B0400000000000000" pitchFamily="34" charset="-128"/>
              <a:ea typeface="Hiragino Sans W2" panose="020B0400000000000000" pitchFamily="34" charset="-128"/>
            </a:endParaRPr>
          </a:p>
          <a:p>
            <a:pPr>
              <a:lnSpc>
                <a:spcPct val="150000"/>
              </a:lnSpc>
            </a:pPr>
            <a:r>
              <a:rPr lang="ja-JP" altLang="en-US" dirty="0">
                <a:latin typeface="Hiragino Sans W2" panose="020B0400000000000000" pitchFamily="34" charset="-128"/>
                <a:ea typeface="Hiragino Sans W2" panose="020B0400000000000000" pitchFamily="34" charset="-128"/>
              </a:rPr>
              <a:t>これを「グラス視点」で可能にする新しいデバイスを提案</a:t>
            </a:r>
            <a:endParaRPr lang="en-US" altLang="ja-JP" dirty="0">
              <a:latin typeface="Hiragino Sans W2" panose="020B0400000000000000" pitchFamily="34" charset="-128"/>
              <a:ea typeface="Hiragino Sans W2" panose="020B0400000000000000" pitchFamily="34" charset="-128"/>
            </a:endParaRPr>
          </a:p>
          <a:p>
            <a:pPr lvl="1">
              <a:lnSpc>
                <a:spcPct val="150000"/>
              </a:lnSpc>
            </a:pPr>
            <a:r>
              <a:rPr lang="ja-JP" altLang="en-US" dirty="0">
                <a:latin typeface="Hiragino Sans W2" panose="020B0400000000000000" pitchFamily="34" charset="-128"/>
                <a:ea typeface="Hiragino Sans W2" panose="020B0400000000000000" pitchFamily="34" charset="-128"/>
              </a:rPr>
              <a:t>グラス視点での、使用者の「より近い」ところからの動作計測を可能に</a:t>
            </a:r>
            <a:endParaRPr lang="en-US" altLang="ja-JP" dirty="0">
              <a:latin typeface="Hiragino Sans W2" panose="020B0400000000000000" pitchFamily="34" charset="-128"/>
              <a:ea typeface="Hiragino Sans W2" panose="020B0400000000000000" pitchFamily="34" charset="-128"/>
            </a:endParaRPr>
          </a:p>
          <a:p>
            <a:pPr lvl="1">
              <a:lnSpc>
                <a:spcPct val="150000"/>
              </a:lnSpc>
            </a:pPr>
            <a:r>
              <a:rPr lang="ja-JP" altLang="en-US" dirty="0">
                <a:latin typeface="Hiragino Sans W2" panose="020B0400000000000000" pitchFamily="34" charset="-128"/>
                <a:ea typeface="Hiragino Sans W2" panose="020B0400000000000000" pitchFamily="34" charset="-128"/>
              </a:rPr>
              <a:t>グラス視点での、使用者の「より近い」ところへの直接的な映像提示を可能に</a:t>
            </a:r>
            <a:endParaRPr lang="en-US" altLang="ja-JP" dirty="0">
              <a:latin typeface="Hiragino Sans W2" panose="020B0400000000000000" pitchFamily="34" charset="-128"/>
              <a:ea typeface="Hiragino Sans W2" panose="020B0400000000000000" pitchFamily="34" charset="-128"/>
            </a:endParaRPr>
          </a:p>
          <a:p>
            <a:endParaRPr lang="en-US" altLang="ja-JP" dirty="0">
              <a:latin typeface="Hiragino Sans W2" panose="020B0400000000000000" pitchFamily="34" charset="-128"/>
              <a:ea typeface="Hiragino Sans W2" panose="020B0400000000000000" pitchFamily="34" charset="-128"/>
            </a:endParaRPr>
          </a:p>
          <a:p>
            <a:endParaRPr kumimoji="1" lang="en-US" altLang="ja-JP" dirty="0">
              <a:latin typeface="Hiragino Sans W2" panose="020B0400000000000000" pitchFamily="34" charset="-128"/>
              <a:ea typeface="Hiragino Sans W2" panose="020B0400000000000000" pitchFamily="34" charset="-128"/>
            </a:endParaRPr>
          </a:p>
          <a:p>
            <a:pPr marL="0" indent="0">
              <a:buNone/>
            </a:pPr>
            <a:endParaRPr lang="en-US" altLang="ja-JP" dirty="0">
              <a:latin typeface="Hiragino Sans W2" panose="020B0400000000000000" pitchFamily="34" charset="-128"/>
              <a:ea typeface="Hiragino Sans W2" panose="020B0400000000000000" pitchFamily="34" charset="-128"/>
            </a:endParaRPr>
          </a:p>
          <a:p>
            <a:pPr marL="0" indent="0">
              <a:buNone/>
            </a:pPr>
            <a:endParaRPr lang="en-US" altLang="ja-JP" sz="1800" dirty="0">
              <a:latin typeface="ＭＳ ゴシック" panose="020B0609070205080204" pitchFamily="49" charset="-128"/>
              <a:ea typeface="ＭＳ ゴシック" panose="020B0609070205080204" pitchFamily="49" charset="-128"/>
            </a:endParaRPr>
          </a:p>
          <a:p>
            <a:endParaRPr kumimoji="1" lang="ja-JP" altLang="en-US" dirty="0"/>
          </a:p>
        </p:txBody>
      </p:sp>
      <p:pic>
        <p:nvPicPr>
          <p:cNvPr id="5" name="図 4">
            <a:extLst>
              <a:ext uri="{FF2B5EF4-FFF2-40B4-BE49-F238E27FC236}">
                <a16:creationId xmlns:a16="http://schemas.microsoft.com/office/drawing/2014/main" id="{D7DF9EDB-9FA0-65C8-E6B7-1593AEB398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86620" y="176510"/>
            <a:ext cx="3022351" cy="3609427"/>
          </a:xfrm>
          <a:prstGeom prst="rect">
            <a:avLst/>
          </a:prstGeom>
        </p:spPr>
      </p:pic>
    </p:spTree>
    <p:extLst>
      <p:ext uri="{BB962C8B-B14F-4D97-AF65-F5344CB8AC3E}">
        <p14:creationId xmlns:p14="http://schemas.microsoft.com/office/powerpoint/2010/main" val="9522227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789741-D529-FB53-89AB-505B6F8C033F}"/>
              </a:ext>
            </a:extLst>
          </p:cNvPr>
          <p:cNvSpPr>
            <a:spLocks noGrp="1"/>
          </p:cNvSpPr>
          <p:nvPr>
            <p:ph type="title"/>
          </p:nvPr>
        </p:nvSpPr>
        <p:spPr/>
        <p:txBody>
          <a:bodyPr/>
          <a:lstStyle/>
          <a:p>
            <a:r>
              <a:rPr kumimoji="1" lang="ja-JP" altLang="en-US"/>
              <a:t>プロトタイピング</a:t>
            </a:r>
          </a:p>
        </p:txBody>
      </p:sp>
      <p:sp>
        <p:nvSpPr>
          <p:cNvPr id="3" name="コンテンツ プレースホルダー 2">
            <a:extLst>
              <a:ext uri="{FF2B5EF4-FFF2-40B4-BE49-F238E27FC236}">
                <a16:creationId xmlns:a16="http://schemas.microsoft.com/office/drawing/2014/main" id="{CC6A67A2-3087-EB12-20F5-9026F602055A}"/>
              </a:ext>
            </a:extLst>
          </p:cNvPr>
          <p:cNvSpPr>
            <a:spLocks noGrp="1"/>
          </p:cNvSpPr>
          <p:nvPr>
            <p:ph idx="1"/>
          </p:nvPr>
        </p:nvSpPr>
        <p:spPr>
          <a:xfrm>
            <a:off x="605725" y="2252509"/>
            <a:ext cx="10515600" cy="2978850"/>
          </a:xfrm>
        </p:spPr>
        <p:txBody>
          <a:bodyPr>
            <a:normAutofit/>
          </a:bodyPr>
          <a:lstStyle/>
          <a:p>
            <a:r>
              <a:rPr kumimoji="1" lang="ja-JP" altLang="en-US" dirty="0"/>
              <a:t>カップ、ステム、プレートで構成</a:t>
            </a:r>
            <a:endParaRPr kumimoji="1" lang="en-US" altLang="ja-JP" dirty="0"/>
          </a:p>
          <a:p>
            <a:endParaRPr lang="en-US" altLang="ja-JP" dirty="0"/>
          </a:p>
          <a:p>
            <a:r>
              <a:rPr lang="ja-JP" altLang="en-US" dirty="0"/>
              <a:t>プレート部にカメラとプロジェクタ内蔵</a:t>
            </a:r>
            <a:endParaRPr lang="en-US" altLang="ja-JP" dirty="0"/>
          </a:p>
          <a:p>
            <a:pPr lvl="1"/>
            <a:endParaRPr lang="en-US" altLang="ja-JP" dirty="0"/>
          </a:p>
          <a:p>
            <a:r>
              <a:rPr lang="ja-JP" altLang="en-US" dirty="0"/>
              <a:t>ステム部の先の魚眼レンズを通して</a:t>
            </a:r>
            <a:endParaRPr lang="en-US" altLang="ja-JP" dirty="0"/>
          </a:p>
          <a:p>
            <a:pPr marL="0" indent="0">
              <a:buNone/>
            </a:pPr>
            <a:r>
              <a:rPr lang="en-US" altLang="ja-JP" dirty="0"/>
              <a:t>   </a:t>
            </a:r>
            <a:r>
              <a:rPr lang="ja-JP" altLang="en-US" dirty="0"/>
              <a:t>カップ部全体へ映像投影を行う</a:t>
            </a:r>
            <a:endParaRPr lang="en-US" altLang="ja-JP" dirty="0"/>
          </a:p>
          <a:p>
            <a:endParaRPr lang="en-US" altLang="ja-JP" dirty="0"/>
          </a:p>
          <a:p>
            <a:endParaRPr lang="en-US" altLang="ja-JP" dirty="0"/>
          </a:p>
          <a:p>
            <a:endParaRPr lang="en-US" altLang="ja-JP" dirty="0"/>
          </a:p>
          <a:p>
            <a:endParaRPr kumimoji="1" lang="ja-JP" altLang="en-US" dirty="0"/>
          </a:p>
        </p:txBody>
      </p:sp>
      <p:pic>
        <p:nvPicPr>
          <p:cNvPr id="4" name="図 3">
            <a:extLst>
              <a:ext uri="{FF2B5EF4-FFF2-40B4-BE49-F238E27FC236}">
                <a16:creationId xmlns:a16="http://schemas.microsoft.com/office/drawing/2014/main" id="{3E3D7661-4D66-D2EA-AB7E-A283BB77A967}"/>
              </a:ext>
            </a:extLst>
          </p:cNvPr>
          <p:cNvPicPr>
            <a:picLocks noChangeAspect="1"/>
          </p:cNvPicPr>
          <p:nvPr/>
        </p:nvPicPr>
        <p:blipFill rotWithShape="1">
          <a:blip r:embed="rId3">
            <a:extLst>
              <a:ext uri="{28A0092B-C50C-407E-A947-70E740481C1C}">
                <a14:useLocalDpi xmlns:a14="http://schemas.microsoft.com/office/drawing/2010/main" val="0"/>
              </a:ext>
            </a:extLst>
          </a:blip>
          <a:srcRect l="22818" r="17876"/>
          <a:stretch/>
        </p:blipFill>
        <p:spPr>
          <a:xfrm>
            <a:off x="7697874" y="1936651"/>
            <a:ext cx="4246476" cy="4027658"/>
          </a:xfrm>
          <a:prstGeom prst="rect">
            <a:avLst/>
          </a:prstGeom>
        </p:spPr>
      </p:pic>
    </p:spTree>
    <p:extLst>
      <p:ext uri="{BB962C8B-B14F-4D97-AF65-F5344CB8AC3E}">
        <p14:creationId xmlns:p14="http://schemas.microsoft.com/office/powerpoint/2010/main" val="14070016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47C14FD-ECE5-1655-61F9-CCC77887B490}"/>
              </a:ext>
            </a:extLst>
          </p:cNvPr>
          <p:cNvSpPr>
            <a:spLocks noGrp="1"/>
          </p:cNvSpPr>
          <p:nvPr>
            <p:ph type="title"/>
          </p:nvPr>
        </p:nvSpPr>
        <p:spPr/>
        <p:txBody>
          <a:bodyPr/>
          <a:lstStyle/>
          <a:p>
            <a:r>
              <a:rPr kumimoji="1" lang="ja-JP" altLang="en-US"/>
              <a:t>アプリケーション案</a:t>
            </a:r>
          </a:p>
        </p:txBody>
      </p:sp>
      <p:sp>
        <p:nvSpPr>
          <p:cNvPr id="7" name="テキスト ボックス 6">
            <a:extLst>
              <a:ext uri="{FF2B5EF4-FFF2-40B4-BE49-F238E27FC236}">
                <a16:creationId xmlns:a16="http://schemas.microsoft.com/office/drawing/2014/main" id="{07DBD5F4-00B3-A964-76A9-A98E1E0D7F92}"/>
              </a:ext>
            </a:extLst>
          </p:cNvPr>
          <p:cNvSpPr txBox="1"/>
          <p:nvPr/>
        </p:nvSpPr>
        <p:spPr>
          <a:xfrm>
            <a:off x="4517892" y="1954281"/>
            <a:ext cx="3416321" cy="646331"/>
          </a:xfrm>
          <a:prstGeom prst="rect">
            <a:avLst/>
          </a:prstGeom>
          <a:noFill/>
        </p:spPr>
        <p:txBody>
          <a:bodyPr wrap="none" rtlCol="0">
            <a:spAutoFit/>
          </a:bodyPr>
          <a:lstStyle/>
          <a:p>
            <a:r>
              <a:rPr lang="ja-JP" altLang="en-US"/>
              <a:t>「一度きりの飲む行為」の演出</a:t>
            </a:r>
          </a:p>
          <a:p>
            <a:endParaRPr kumimoji="1" lang="ja-JP" altLang="en-US"/>
          </a:p>
        </p:txBody>
      </p:sp>
      <p:sp>
        <p:nvSpPr>
          <p:cNvPr id="8" name="テキスト ボックス 7">
            <a:extLst>
              <a:ext uri="{FF2B5EF4-FFF2-40B4-BE49-F238E27FC236}">
                <a16:creationId xmlns:a16="http://schemas.microsoft.com/office/drawing/2014/main" id="{BE5B7B6E-783B-F6EC-D408-D5BA74538D2A}"/>
              </a:ext>
            </a:extLst>
          </p:cNvPr>
          <p:cNvSpPr txBox="1"/>
          <p:nvPr/>
        </p:nvSpPr>
        <p:spPr>
          <a:xfrm>
            <a:off x="8636011" y="1954280"/>
            <a:ext cx="2723824" cy="646331"/>
          </a:xfrm>
          <a:prstGeom prst="rect">
            <a:avLst/>
          </a:prstGeom>
          <a:noFill/>
        </p:spPr>
        <p:txBody>
          <a:bodyPr wrap="none" rtlCol="0">
            <a:spAutoFit/>
          </a:bodyPr>
          <a:lstStyle/>
          <a:p>
            <a:r>
              <a:rPr lang="ja-JP" altLang="en-US"/>
              <a:t>「飲み込む」体験の拡張</a:t>
            </a:r>
          </a:p>
          <a:p>
            <a:endParaRPr kumimoji="1" lang="ja-JP" altLang="en-US"/>
          </a:p>
        </p:txBody>
      </p:sp>
      <p:sp>
        <p:nvSpPr>
          <p:cNvPr id="9" name="テキスト ボックス 8">
            <a:extLst>
              <a:ext uri="{FF2B5EF4-FFF2-40B4-BE49-F238E27FC236}">
                <a16:creationId xmlns:a16="http://schemas.microsoft.com/office/drawing/2014/main" id="{76C13EE2-E108-25DC-CAA6-5C0B5474A6BF}"/>
              </a:ext>
            </a:extLst>
          </p:cNvPr>
          <p:cNvSpPr txBox="1"/>
          <p:nvPr/>
        </p:nvSpPr>
        <p:spPr>
          <a:xfrm>
            <a:off x="555766" y="1957135"/>
            <a:ext cx="3647152" cy="646331"/>
          </a:xfrm>
          <a:prstGeom prst="rect">
            <a:avLst/>
          </a:prstGeom>
          <a:noFill/>
        </p:spPr>
        <p:txBody>
          <a:bodyPr wrap="none" rtlCol="0">
            <a:spAutoFit/>
          </a:bodyPr>
          <a:lstStyle/>
          <a:p>
            <a:r>
              <a:rPr lang="ja-JP" altLang="en-US">
                <a:latin typeface="+mn-ea"/>
              </a:rPr>
              <a:t>飲む前後の「眺める」体験の拡張</a:t>
            </a:r>
            <a:endParaRPr lang="en-US" altLang="ja-JP" dirty="0">
              <a:latin typeface="+mn-ea"/>
            </a:endParaRPr>
          </a:p>
          <a:p>
            <a:endParaRPr kumimoji="1" lang="ja-JP" altLang="en-US"/>
          </a:p>
        </p:txBody>
      </p:sp>
      <p:pic>
        <p:nvPicPr>
          <p:cNvPr id="11" name="図 10">
            <a:extLst>
              <a:ext uri="{FF2B5EF4-FFF2-40B4-BE49-F238E27FC236}">
                <a16:creationId xmlns:a16="http://schemas.microsoft.com/office/drawing/2014/main" id="{80CBDAE3-D327-E128-2459-CCE4E0AE46D4}"/>
              </a:ext>
            </a:extLst>
          </p:cNvPr>
          <p:cNvPicPr>
            <a:picLocks noChangeAspect="1"/>
          </p:cNvPicPr>
          <p:nvPr/>
        </p:nvPicPr>
        <p:blipFill rotWithShape="1">
          <a:blip r:embed="rId2">
            <a:extLst>
              <a:ext uri="{28A0092B-C50C-407E-A947-70E740481C1C}">
                <a14:useLocalDpi xmlns:a14="http://schemas.microsoft.com/office/drawing/2010/main" val="0"/>
              </a:ext>
            </a:extLst>
          </a:blip>
          <a:srcRect t="30576" r="66297" b="38646"/>
          <a:stretch/>
        </p:blipFill>
        <p:spPr>
          <a:xfrm>
            <a:off x="761909" y="2274710"/>
            <a:ext cx="3272771" cy="4203053"/>
          </a:xfrm>
          <a:prstGeom prst="rect">
            <a:avLst/>
          </a:prstGeom>
        </p:spPr>
      </p:pic>
      <p:pic>
        <p:nvPicPr>
          <p:cNvPr id="13" name="図 12">
            <a:extLst>
              <a:ext uri="{FF2B5EF4-FFF2-40B4-BE49-F238E27FC236}">
                <a16:creationId xmlns:a16="http://schemas.microsoft.com/office/drawing/2014/main" id="{4C2DA4F5-8FBE-D860-676A-61E04B343BFA}"/>
              </a:ext>
            </a:extLst>
          </p:cNvPr>
          <p:cNvPicPr>
            <a:picLocks noChangeAspect="1"/>
          </p:cNvPicPr>
          <p:nvPr/>
        </p:nvPicPr>
        <p:blipFill rotWithShape="1">
          <a:blip r:embed="rId2">
            <a:extLst>
              <a:ext uri="{28A0092B-C50C-407E-A947-70E740481C1C}">
                <a14:useLocalDpi xmlns:a14="http://schemas.microsoft.com/office/drawing/2010/main" val="0"/>
              </a:ext>
            </a:extLst>
          </a:blip>
          <a:srcRect l="33960" t="30576" r="34313" b="38646"/>
          <a:stretch/>
        </p:blipFill>
        <p:spPr>
          <a:xfrm>
            <a:off x="4615222" y="2264921"/>
            <a:ext cx="3080824" cy="4203053"/>
          </a:xfrm>
          <a:prstGeom prst="rect">
            <a:avLst/>
          </a:prstGeom>
        </p:spPr>
      </p:pic>
      <p:pic>
        <p:nvPicPr>
          <p:cNvPr id="14" name="図 13">
            <a:extLst>
              <a:ext uri="{FF2B5EF4-FFF2-40B4-BE49-F238E27FC236}">
                <a16:creationId xmlns:a16="http://schemas.microsoft.com/office/drawing/2014/main" id="{D373C9EC-CB83-016A-C313-D02D98C96A23}"/>
              </a:ext>
            </a:extLst>
          </p:cNvPr>
          <p:cNvPicPr>
            <a:picLocks noChangeAspect="1"/>
          </p:cNvPicPr>
          <p:nvPr/>
        </p:nvPicPr>
        <p:blipFill rotWithShape="1">
          <a:blip r:embed="rId2">
            <a:extLst>
              <a:ext uri="{28A0092B-C50C-407E-A947-70E740481C1C}">
                <a14:useLocalDpi xmlns:a14="http://schemas.microsoft.com/office/drawing/2010/main" val="0"/>
              </a:ext>
            </a:extLst>
          </a:blip>
          <a:srcRect l="66297" t="30576" r="-1" b="38646"/>
          <a:stretch/>
        </p:blipFill>
        <p:spPr>
          <a:xfrm>
            <a:off x="8511328" y="2264922"/>
            <a:ext cx="3272771" cy="4203053"/>
          </a:xfrm>
          <a:prstGeom prst="rect">
            <a:avLst/>
          </a:prstGeom>
        </p:spPr>
      </p:pic>
    </p:spTree>
    <p:extLst>
      <p:ext uri="{BB962C8B-B14F-4D97-AF65-F5344CB8AC3E}">
        <p14:creationId xmlns:p14="http://schemas.microsoft.com/office/powerpoint/2010/main" val="40068229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F905C71-BC01-58A6-1E70-C4E8BA81EF44}"/>
              </a:ext>
            </a:extLst>
          </p:cNvPr>
          <p:cNvSpPr>
            <a:spLocks noGrp="1"/>
          </p:cNvSpPr>
          <p:nvPr>
            <p:ph type="title"/>
          </p:nvPr>
        </p:nvSpPr>
        <p:spPr/>
        <p:txBody>
          <a:bodyPr/>
          <a:lstStyle/>
          <a:p>
            <a:r>
              <a:rPr lang="ja-JP" altLang="en-US"/>
              <a:t>まとめと今後の展望</a:t>
            </a:r>
            <a:endParaRPr kumimoji="1" lang="ja-JP" altLang="en-US"/>
          </a:p>
        </p:txBody>
      </p:sp>
      <p:sp>
        <p:nvSpPr>
          <p:cNvPr id="3" name="コンテンツ プレースホルダー 2">
            <a:extLst>
              <a:ext uri="{FF2B5EF4-FFF2-40B4-BE49-F238E27FC236}">
                <a16:creationId xmlns:a16="http://schemas.microsoft.com/office/drawing/2014/main" id="{66D44CF9-6427-A8E7-164F-F9919FF54CDE}"/>
              </a:ext>
            </a:extLst>
          </p:cNvPr>
          <p:cNvSpPr>
            <a:spLocks noGrp="1"/>
          </p:cNvSpPr>
          <p:nvPr>
            <p:ph idx="1"/>
          </p:nvPr>
        </p:nvSpPr>
        <p:spPr/>
        <p:txBody>
          <a:bodyPr>
            <a:normAutofit fontScale="92500" lnSpcReduction="20000"/>
          </a:bodyPr>
          <a:lstStyle/>
          <a:p>
            <a:pPr marL="0" indent="0">
              <a:buNone/>
            </a:pPr>
            <a:r>
              <a:rPr lang="ja-JP" altLang="en-US" dirty="0"/>
              <a:t>まとめ</a:t>
            </a:r>
            <a:endParaRPr lang="en-US" altLang="ja-JP" dirty="0"/>
          </a:p>
          <a:p>
            <a:r>
              <a:rPr lang="ja-JP" altLang="en-US" dirty="0"/>
              <a:t>「飲む」行為に着目したグラス型ディスプレイ</a:t>
            </a:r>
            <a:endParaRPr lang="en-US" altLang="ja-JP" dirty="0"/>
          </a:p>
          <a:p>
            <a:r>
              <a:rPr lang="ja-JP" altLang="en-US" dirty="0"/>
              <a:t>リアルタイムな計測による視覚情報の提示</a:t>
            </a:r>
            <a:endParaRPr lang="en-US" altLang="ja-JP" dirty="0"/>
          </a:p>
          <a:p>
            <a:endParaRPr kumimoji="1" lang="en-US" altLang="ja-JP" dirty="0"/>
          </a:p>
          <a:p>
            <a:endParaRPr lang="en-US" altLang="ja-JP" dirty="0"/>
          </a:p>
          <a:p>
            <a:pPr marL="0" indent="0">
              <a:buNone/>
            </a:pPr>
            <a:r>
              <a:rPr kumimoji="1" lang="ja-JP" altLang="en-US" dirty="0"/>
              <a:t>今後の展望</a:t>
            </a:r>
            <a:endParaRPr kumimoji="1" lang="en-US" altLang="ja-JP" dirty="0"/>
          </a:p>
          <a:p>
            <a:r>
              <a:rPr kumimoji="1" lang="ja-JP" altLang="en-US" dirty="0"/>
              <a:t>アプリケーションの試作</a:t>
            </a:r>
            <a:endParaRPr kumimoji="1" lang="en-US" altLang="ja-JP" dirty="0"/>
          </a:p>
          <a:p>
            <a:r>
              <a:rPr lang="ja-JP" altLang="en-US" dirty="0"/>
              <a:t>プロトタイプの改良</a:t>
            </a:r>
            <a:endParaRPr lang="en-US" altLang="ja-JP" dirty="0"/>
          </a:p>
          <a:p>
            <a:r>
              <a:rPr lang="ja-JP" altLang="en-US" dirty="0"/>
              <a:t>グラスと人との関係性の多様さに対応したコンテンツの研究</a:t>
            </a:r>
            <a:endParaRPr lang="en-US" altLang="ja-JP" dirty="0"/>
          </a:p>
          <a:p>
            <a:r>
              <a:rPr kumimoji="1" lang="ja-JP" altLang="en-US" dirty="0"/>
              <a:t>企業連携</a:t>
            </a:r>
            <a:endParaRPr kumimoji="1" lang="en-US" altLang="ja-JP" dirty="0"/>
          </a:p>
        </p:txBody>
      </p:sp>
    </p:spTree>
    <p:extLst>
      <p:ext uri="{BB962C8B-B14F-4D97-AF65-F5344CB8AC3E}">
        <p14:creationId xmlns:p14="http://schemas.microsoft.com/office/powerpoint/2010/main" val="21187418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2821EB-5DB4-F059-5262-7D4E1FBDFA6B}"/>
              </a:ext>
            </a:extLst>
          </p:cNvPr>
          <p:cNvSpPr>
            <a:spLocks noGrp="1"/>
          </p:cNvSpPr>
          <p:nvPr>
            <p:ph type="title"/>
          </p:nvPr>
        </p:nvSpPr>
        <p:spPr/>
        <p:txBody>
          <a:bodyPr/>
          <a:lstStyle/>
          <a:p>
            <a:r>
              <a:rPr lang="ja-JP" altLang="en-US"/>
              <a:t>「飲む」＋「視覚」の関係性</a:t>
            </a:r>
            <a:endParaRPr kumimoji="1" lang="ja-JP" altLang="en-US"/>
          </a:p>
        </p:txBody>
      </p:sp>
      <p:sp>
        <p:nvSpPr>
          <p:cNvPr id="3" name="コンテンツ プレースホルダー 2">
            <a:extLst>
              <a:ext uri="{FF2B5EF4-FFF2-40B4-BE49-F238E27FC236}">
                <a16:creationId xmlns:a16="http://schemas.microsoft.com/office/drawing/2014/main" id="{79DB1715-AFCC-01B3-373D-B0C5C935F46F}"/>
              </a:ext>
            </a:extLst>
          </p:cNvPr>
          <p:cNvSpPr>
            <a:spLocks noGrp="1"/>
          </p:cNvSpPr>
          <p:nvPr>
            <p:ph idx="1"/>
          </p:nvPr>
        </p:nvSpPr>
        <p:spPr/>
        <p:txBody>
          <a:bodyPr/>
          <a:lstStyle/>
          <a:p>
            <a:pPr marL="0" indent="0">
              <a:buNone/>
            </a:pPr>
            <a:endParaRPr kumimoji="1" lang="en-US" altLang="ja-JP" dirty="0"/>
          </a:p>
          <a:p>
            <a:pPr marL="0" indent="0">
              <a:buNone/>
            </a:pPr>
            <a:r>
              <a:rPr kumimoji="1" lang="ja-JP" altLang="en-US"/>
              <a:t>・飲みたくなるか</a:t>
            </a:r>
            <a:r>
              <a:rPr lang="en-US" altLang="ja-JP" dirty="0"/>
              <a:t>(</a:t>
            </a:r>
            <a:r>
              <a:rPr lang="ja-JP" altLang="en-US"/>
              <a:t>グラスとの関わりがある前</a:t>
            </a:r>
            <a:r>
              <a:rPr lang="en-US" altLang="ja-JP" dirty="0"/>
              <a:t>)</a:t>
            </a:r>
            <a:r>
              <a:rPr kumimoji="1" lang="ja-JP" altLang="en-US"/>
              <a:t>　</a:t>
            </a:r>
            <a:endParaRPr kumimoji="1" lang="en-US" altLang="ja-JP" dirty="0"/>
          </a:p>
          <a:p>
            <a:pPr marL="0" indent="0">
              <a:buNone/>
            </a:pPr>
            <a:endParaRPr lang="en-US" altLang="ja-JP" dirty="0"/>
          </a:p>
          <a:p>
            <a:pPr marL="0" indent="0">
              <a:buNone/>
            </a:pPr>
            <a:r>
              <a:rPr kumimoji="1" lang="ja-JP" altLang="en-US"/>
              <a:t>　パッケージや飲料の色など</a:t>
            </a:r>
            <a:endParaRPr kumimoji="1" lang="en-US" altLang="ja-JP" dirty="0"/>
          </a:p>
          <a:p>
            <a:pPr marL="0" indent="0">
              <a:buNone/>
            </a:pPr>
            <a:endParaRPr kumimoji="1" lang="en-US" altLang="ja-JP" dirty="0"/>
          </a:p>
          <a:p>
            <a:pPr marL="0" indent="0">
              <a:buNone/>
            </a:pPr>
            <a:r>
              <a:rPr lang="ja-JP" altLang="en-US"/>
              <a:t>・飲んでいる最中</a:t>
            </a:r>
            <a:r>
              <a:rPr lang="en-US" altLang="ja-JP" dirty="0"/>
              <a:t>(</a:t>
            </a:r>
            <a:r>
              <a:rPr lang="ja-JP" altLang="en-US"/>
              <a:t>グラスとの関わりがある状態</a:t>
            </a:r>
            <a:r>
              <a:rPr lang="en-US" altLang="ja-JP" dirty="0"/>
              <a:t>)</a:t>
            </a:r>
          </a:p>
          <a:p>
            <a:pPr marL="0" indent="0">
              <a:buNone/>
            </a:pPr>
            <a:endParaRPr kumimoji="1" lang="en-US" altLang="ja-JP" dirty="0"/>
          </a:p>
          <a:p>
            <a:pPr marL="0" indent="0">
              <a:buNone/>
            </a:pPr>
            <a:r>
              <a:rPr lang="ja-JP" altLang="en-US"/>
              <a:t>　見た目から炭酸を感じる</a:t>
            </a:r>
            <a:endParaRPr kumimoji="1" lang="ja-JP" altLang="en-US"/>
          </a:p>
        </p:txBody>
      </p:sp>
    </p:spTree>
    <p:extLst>
      <p:ext uri="{BB962C8B-B14F-4D97-AF65-F5344CB8AC3E}">
        <p14:creationId xmlns:p14="http://schemas.microsoft.com/office/powerpoint/2010/main" val="3460844297"/>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ドキュメント" ma:contentTypeID="0x01010044161C452B07884291109C89FA86C1D5" ma:contentTypeVersion="14" ma:contentTypeDescription="新しいドキュメントを作成します。" ma:contentTypeScope="" ma:versionID="a52706673c3c2b991ca905cb79cdeb3c">
  <xsd:schema xmlns:xsd="http://www.w3.org/2001/XMLSchema" xmlns:xs="http://www.w3.org/2001/XMLSchema" xmlns:p="http://schemas.microsoft.com/office/2006/metadata/properties" xmlns:ns2="76b706a0-cfb0-49a7-8554-e8c8148d4039" xmlns:ns3="e29e7cff-0947-4702-a1cc-35cd74a43180" targetNamespace="http://schemas.microsoft.com/office/2006/metadata/properties" ma:root="true" ma:fieldsID="aaa3a0854c11eaa5590e33fe074c69f6" ns2:_="" ns3:_="">
    <xsd:import namespace="76b706a0-cfb0-49a7-8554-e8c8148d4039"/>
    <xsd:import namespace="e29e7cff-0947-4702-a1cc-35cd74a43180"/>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DateTaken" minOccurs="0"/>
                <xsd:element ref="ns2:MediaServiceOCR" minOccurs="0"/>
                <xsd:element ref="ns2:MediaLengthInSeconds" minOccurs="0"/>
                <xsd:element ref="ns2:MediaServiceLocation"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6b706a0-cfb0-49a7-8554-e8c8148d403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LengthInSeconds" ma:index="15" nillable="true" ma:displayName="MediaLengthInSeconds" ma:hidden="true" ma:internalName="MediaLengthInSeconds" ma:readOnly="true">
      <xsd:simpleType>
        <xsd:restriction base="dms:Unknown"/>
      </xsd:simpleType>
    </xsd:element>
    <xsd:element name="MediaServiceLocation" ma:index="16" nillable="true" ma:displayName="Location" ma:internalName="MediaServiceLocation" ma:readOnly="true">
      <xsd:simpleType>
        <xsd:restriction base="dms:Text"/>
      </xsd:simpleType>
    </xsd:element>
    <xsd:element name="lcf76f155ced4ddcb4097134ff3c332f" ma:index="20" nillable="true" ma:taxonomy="true" ma:internalName="lcf76f155ced4ddcb4097134ff3c332f" ma:taxonomyFieldName="MediaServiceImageTags" ma:displayName="画像タグ" ma:readOnly="false" ma:fieldId="{5cf76f15-5ced-4ddc-b409-7134ff3c332f}" ma:taxonomyMulti="true" ma:sspId="fea30df1-c875-4ba9-8755-b98851a0f556"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e29e7cff-0947-4702-a1cc-35cd74a43180" elementFormDefault="qualified">
    <xsd:import namespace="http://schemas.microsoft.com/office/2006/documentManagement/types"/>
    <xsd:import namespace="http://schemas.microsoft.com/office/infopath/2007/PartnerControls"/>
    <xsd:element name="SharedWithUsers" ma:index="17" nillable="true" ma:displayName="共有相手"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共有相手の詳細情報" ma:internalName="SharedWithDetails" ma:readOnly="true">
      <xsd:simpleType>
        <xsd:restriction base="dms:Note">
          <xsd:maxLength value="255"/>
        </xsd:restriction>
      </xsd:simpleType>
    </xsd:element>
    <xsd:element name="TaxCatchAll" ma:index="21" nillable="true" ma:displayName="Taxonomy Catch All Column" ma:hidden="true" ma:list="{eab174a2-34c3-4ace-b420-4a67fde0e18d}" ma:internalName="TaxCatchAll" ma:showField="CatchAllData" ma:web="e29e7cff-0947-4702-a1cc-35cd74a4318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e29e7cff-0947-4702-a1cc-35cd74a43180" xsi:nil="true"/>
    <lcf76f155ced4ddcb4097134ff3c332f xmlns="76b706a0-cfb0-49a7-8554-e8c8148d4039">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5A6741ED-35D6-414B-911D-8881FD5B59C2}">
  <ds:schemaRefs>
    <ds:schemaRef ds:uri="http://schemas.microsoft.com/sharepoint/v3/contenttype/forms"/>
  </ds:schemaRefs>
</ds:datastoreItem>
</file>

<file path=customXml/itemProps2.xml><?xml version="1.0" encoding="utf-8"?>
<ds:datastoreItem xmlns:ds="http://schemas.openxmlformats.org/officeDocument/2006/customXml" ds:itemID="{79456844-9CB3-498B-B098-C8AFE334E30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6b706a0-cfb0-49a7-8554-e8c8148d4039"/>
    <ds:schemaRef ds:uri="e29e7cff-0947-4702-a1cc-35cd74a4318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B43CE02-3476-4F0E-89CB-A18B5A7A9CAA}">
  <ds:schemaRefs>
    <ds:schemaRef ds:uri="http://schemas.microsoft.com/office/2006/metadata/properties"/>
    <ds:schemaRef ds:uri="http://schemas.microsoft.com/office/infopath/2007/PartnerControls"/>
    <ds:schemaRef ds:uri="e29e7cff-0947-4702-a1cc-35cd74a43180"/>
    <ds:schemaRef ds:uri="76b706a0-cfb0-49a7-8554-e8c8148d4039"/>
  </ds:schemaRefs>
</ds:datastoreItem>
</file>

<file path=docProps/app.xml><?xml version="1.0" encoding="utf-8"?>
<Properties xmlns="http://schemas.openxmlformats.org/officeDocument/2006/extended-properties" xmlns:vt="http://schemas.openxmlformats.org/officeDocument/2006/docPropsVTypes">
  <Template/>
  <TotalTime>4804</TotalTime>
  <Words>482</Words>
  <Application>Microsoft Office PowerPoint</Application>
  <PresentationFormat>ワイド画面</PresentationFormat>
  <Paragraphs>66</Paragraphs>
  <Slides>7</Slides>
  <Notes>4</Notes>
  <HiddenSlides>1</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7</vt:i4>
      </vt:variant>
    </vt:vector>
  </HeadingPairs>
  <TitlesOfParts>
    <vt:vector size="13" baseType="lpstr">
      <vt:lpstr>Hiragino Sans W2</vt:lpstr>
      <vt:lpstr>ＭＳ ゴシック</vt:lpstr>
      <vt:lpstr>游ゴシック</vt:lpstr>
      <vt:lpstr>游ゴシック Light</vt:lpstr>
      <vt:lpstr>Arial</vt:lpstr>
      <vt:lpstr>Office テーマ</vt:lpstr>
      <vt:lpstr>飲む行為に付加価値を与えるグラス型ディスプレイ</vt:lpstr>
      <vt:lpstr>PowerPoint プレゼンテーション</vt:lpstr>
      <vt:lpstr>提案</vt:lpstr>
      <vt:lpstr>プロトタイピング</vt:lpstr>
      <vt:lpstr>アプリケーション案</vt:lpstr>
      <vt:lpstr>まとめと今後の展望</vt:lpstr>
      <vt:lpstr>「飲む」＋「視覚」の関係性</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U☆PoC</dc:title>
  <dc:creator>石井 万里</dc:creator>
  <cp:lastModifiedBy>石井 万里</cp:lastModifiedBy>
  <cp:revision>13</cp:revision>
  <dcterms:created xsi:type="dcterms:W3CDTF">2022-04-25T00:58:47Z</dcterms:created>
  <dcterms:modified xsi:type="dcterms:W3CDTF">2022-06-08T13:25:46Z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0x01010044161C452B07884291109C89FA86C1D5</vt:lpwstr>
  </property>
</Properties>
</file>

<file path=docProps/thumbnail.jpeg>
</file>